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2358" y="-72"/>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GB"/>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D6AB9CEC-43D3-4E43-9D69-3158A3790F29}" type="datetimeFigureOut">
              <a:rPr lang="en-GB" smtClean="0"/>
              <a:t>01/09/2015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06C233D-B90A-469E-8F78-4B14FA76C28D}" type="slidenum">
              <a:rPr lang="en-GB" smtClean="0"/>
              <a:t>‹#›</a:t>
            </a:fld>
            <a:endParaRPr lang="en-GB"/>
          </a:p>
        </p:txBody>
      </p:sp>
    </p:spTree>
    <p:extLst>
      <p:ext uri="{BB962C8B-B14F-4D97-AF65-F5344CB8AC3E}">
        <p14:creationId xmlns:p14="http://schemas.microsoft.com/office/powerpoint/2010/main" val="6025735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6AB9CEC-43D3-4E43-9D69-3158A3790F29}" type="datetimeFigureOut">
              <a:rPr lang="en-GB" smtClean="0"/>
              <a:t>01/09/2015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06C233D-B90A-469E-8F78-4B14FA76C28D}" type="slidenum">
              <a:rPr lang="en-GB" smtClean="0"/>
              <a:t>‹#›</a:t>
            </a:fld>
            <a:endParaRPr lang="en-GB"/>
          </a:p>
        </p:txBody>
      </p:sp>
    </p:spTree>
    <p:extLst>
      <p:ext uri="{BB962C8B-B14F-4D97-AF65-F5344CB8AC3E}">
        <p14:creationId xmlns:p14="http://schemas.microsoft.com/office/powerpoint/2010/main" val="31768099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488951"/>
            <a:ext cx="1157288" cy="104013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257175" y="488951"/>
            <a:ext cx="3357563" cy="10401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6AB9CEC-43D3-4E43-9D69-3158A3790F29}" type="datetimeFigureOut">
              <a:rPr lang="en-GB" smtClean="0"/>
              <a:t>01/09/2015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06C233D-B90A-469E-8F78-4B14FA76C28D}" type="slidenum">
              <a:rPr lang="en-GB" smtClean="0"/>
              <a:t>‹#›</a:t>
            </a:fld>
            <a:endParaRPr lang="en-GB"/>
          </a:p>
        </p:txBody>
      </p:sp>
    </p:spTree>
    <p:extLst>
      <p:ext uri="{BB962C8B-B14F-4D97-AF65-F5344CB8AC3E}">
        <p14:creationId xmlns:p14="http://schemas.microsoft.com/office/powerpoint/2010/main" val="20859768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6AB9CEC-43D3-4E43-9D69-3158A3790F29}" type="datetimeFigureOut">
              <a:rPr lang="en-GB" smtClean="0"/>
              <a:t>01/09/2015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06C233D-B90A-469E-8F78-4B14FA76C28D}" type="slidenum">
              <a:rPr lang="en-GB" smtClean="0"/>
              <a:t>‹#›</a:t>
            </a:fld>
            <a:endParaRPr lang="en-GB"/>
          </a:p>
        </p:txBody>
      </p:sp>
    </p:spTree>
    <p:extLst>
      <p:ext uri="{BB962C8B-B14F-4D97-AF65-F5344CB8AC3E}">
        <p14:creationId xmlns:p14="http://schemas.microsoft.com/office/powerpoint/2010/main" val="29371367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6AB9CEC-43D3-4E43-9D69-3158A3790F29}" type="datetimeFigureOut">
              <a:rPr lang="en-GB" smtClean="0"/>
              <a:t>01/09/2015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06C233D-B90A-469E-8F78-4B14FA76C28D}" type="slidenum">
              <a:rPr lang="en-GB" smtClean="0"/>
              <a:t>‹#›</a:t>
            </a:fld>
            <a:endParaRPr lang="en-GB"/>
          </a:p>
        </p:txBody>
      </p:sp>
    </p:spTree>
    <p:extLst>
      <p:ext uri="{BB962C8B-B14F-4D97-AF65-F5344CB8AC3E}">
        <p14:creationId xmlns:p14="http://schemas.microsoft.com/office/powerpoint/2010/main" val="23276995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D6AB9CEC-43D3-4E43-9D69-3158A3790F29}" type="datetimeFigureOut">
              <a:rPr lang="en-GB" smtClean="0"/>
              <a:t>01/09/2015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06C233D-B90A-469E-8F78-4B14FA76C28D}" type="slidenum">
              <a:rPr lang="en-GB" smtClean="0"/>
              <a:t>‹#›</a:t>
            </a:fld>
            <a:endParaRPr lang="en-GB"/>
          </a:p>
        </p:txBody>
      </p:sp>
    </p:spTree>
    <p:extLst>
      <p:ext uri="{BB962C8B-B14F-4D97-AF65-F5344CB8AC3E}">
        <p14:creationId xmlns:p14="http://schemas.microsoft.com/office/powerpoint/2010/main" val="39112959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D6AB9CEC-43D3-4E43-9D69-3158A3790F29}" type="datetimeFigureOut">
              <a:rPr lang="en-GB" smtClean="0"/>
              <a:t>01/09/2015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06C233D-B90A-469E-8F78-4B14FA76C28D}" type="slidenum">
              <a:rPr lang="en-GB" smtClean="0"/>
              <a:t>‹#›</a:t>
            </a:fld>
            <a:endParaRPr lang="en-GB"/>
          </a:p>
        </p:txBody>
      </p:sp>
    </p:spTree>
    <p:extLst>
      <p:ext uri="{BB962C8B-B14F-4D97-AF65-F5344CB8AC3E}">
        <p14:creationId xmlns:p14="http://schemas.microsoft.com/office/powerpoint/2010/main" val="38849601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6AB9CEC-43D3-4E43-9D69-3158A3790F29}" type="datetimeFigureOut">
              <a:rPr lang="en-GB" smtClean="0"/>
              <a:t>01/09/2015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06C233D-B90A-469E-8F78-4B14FA76C28D}" type="slidenum">
              <a:rPr lang="en-GB" smtClean="0"/>
              <a:t>‹#›</a:t>
            </a:fld>
            <a:endParaRPr lang="en-GB"/>
          </a:p>
        </p:txBody>
      </p:sp>
    </p:spTree>
    <p:extLst>
      <p:ext uri="{BB962C8B-B14F-4D97-AF65-F5344CB8AC3E}">
        <p14:creationId xmlns:p14="http://schemas.microsoft.com/office/powerpoint/2010/main" val="30963165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AB9CEC-43D3-4E43-9D69-3158A3790F29}" type="datetimeFigureOut">
              <a:rPr lang="en-GB" smtClean="0"/>
              <a:t>01/09/2015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06C233D-B90A-469E-8F78-4B14FA76C28D}" type="slidenum">
              <a:rPr lang="en-GB" smtClean="0"/>
              <a:t>‹#›</a:t>
            </a:fld>
            <a:endParaRPr lang="en-GB"/>
          </a:p>
        </p:txBody>
      </p:sp>
    </p:spTree>
    <p:extLst>
      <p:ext uri="{BB962C8B-B14F-4D97-AF65-F5344CB8AC3E}">
        <p14:creationId xmlns:p14="http://schemas.microsoft.com/office/powerpoint/2010/main" val="3126004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AB9CEC-43D3-4E43-9D69-3158A3790F29}" type="datetimeFigureOut">
              <a:rPr lang="en-GB" smtClean="0"/>
              <a:t>01/09/2015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06C233D-B90A-469E-8F78-4B14FA76C28D}" type="slidenum">
              <a:rPr lang="en-GB" smtClean="0"/>
              <a:t>‹#›</a:t>
            </a:fld>
            <a:endParaRPr lang="en-GB"/>
          </a:p>
        </p:txBody>
      </p:sp>
    </p:spTree>
    <p:extLst>
      <p:ext uri="{BB962C8B-B14F-4D97-AF65-F5344CB8AC3E}">
        <p14:creationId xmlns:p14="http://schemas.microsoft.com/office/powerpoint/2010/main" val="1144735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AB9CEC-43D3-4E43-9D69-3158A3790F29}" type="datetimeFigureOut">
              <a:rPr lang="en-GB" smtClean="0"/>
              <a:t>01/09/2015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06C233D-B90A-469E-8F78-4B14FA76C28D}" type="slidenum">
              <a:rPr lang="en-GB" smtClean="0"/>
              <a:t>‹#›</a:t>
            </a:fld>
            <a:endParaRPr lang="en-GB"/>
          </a:p>
        </p:txBody>
      </p:sp>
    </p:spTree>
    <p:extLst>
      <p:ext uri="{BB962C8B-B14F-4D97-AF65-F5344CB8AC3E}">
        <p14:creationId xmlns:p14="http://schemas.microsoft.com/office/powerpoint/2010/main" val="5644703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D6AB9CEC-43D3-4E43-9D69-3158A3790F29}" type="datetimeFigureOut">
              <a:rPr lang="en-GB" smtClean="0"/>
              <a:t>01/09/2015</a:t>
            </a:fld>
            <a:endParaRPr lang="en-GB"/>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B06C233D-B90A-469E-8F78-4B14FA76C28D}" type="slidenum">
              <a:rPr lang="en-GB" smtClean="0"/>
              <a:t>‹#›</a:t>
            </a:fld>
            <a:endParaRPr lang="en-GB"/>
          </a:p>
        </p:txBody>
      </p:sp>
    </p:spTree>
    <p:extLst>
      <p:ext uri="{BB962C8B-B14F-4D97-AF65-F5344CB8AC3E}">
        <p14:creationId xmlns:p14="http://schemas.microsoft.com/office/powerpoint/2010/main" val="2753653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6632" y="179513"/>
            <a:ext cx="4536501" cy="862028"/>
          </a:xfrm>
          <a:prstGeom prst="rect">
            <a:avLst/>
          </a:prstGeom>
          <a:gradFill flip="none" rotWithShape="1">
            <a:gsLst>
              <a:gs pos="0">
                <a:srgbClr val="E6DCAC"/>
              </a:gs>
              <a:gs pos="12000">
                <a:srgbClr val="E6D78A"/>
              </a:gs>
              <a:gs pos="30000">
                <a:srgbClr val="C7AC4C"/>
              </a:gs>
              <a:gs pos="45000">
                <a:srgbClr val="E6D78A"/>
              </a:gs>
              <a:gs pos="77000">
                <a:srgbClr val="C7AC4C"/>
              </a:gs>
              <a:gs pos="100000">
                <a:srgbClr val="E6DCAC"/>
              </a:gs>
            </a:gsLst>
            <a:lin ang="0" scaled="1"/>
            <a:tileRect/>
          </a:gradFill>
          <a:ln>
            <a:gradFill>
              <a:gsLst>
                <a:gs pos="0">
                  <a:srgbClr val="E6DCAC"/>
                </a:gs>
                <a:gs pos="12000">
                  <a:srgbClr val="E6D78A"/>
                </a:gs>
                <a:gs pos="30000">
                  <a:srgbClr val="C7AC4C"/>
                </a:gs>
                <a:gs pos="45000">
                  <a:srgbClr val="E6D78A"/>
                </a:gs>
                <a:gs pos="77000">
                  <a:srgbClr val="C7AC4C"/>
                </a:gs>
                <a:gs pos="100000">
                  <a:srgbClr val="E6DCAC"/>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p:cNvSpPr/>
          <p:nvPr/>
        </p:nvSpPr>
        <p:spPr>
          <a:xfrm rot="5400000">
            <a:off x="1867325" y="4090450"/>
            <a:ext cx="7659851" cy="2088232"/>
          </a:xfrm>
          <a:prstGeom prst="rect">
            <a:avLst/>
          </a:prstGeom>
          <a:solidFill>
            <a:schemeClr val="tx1"/>
          </a:solidFill>
          <a:ln>
            <a:gradFill>
              <a:gsLst>
                <a:gs pos="0">
                  <a:srgbClr val="E6DCAC"/>
                </a:gs>
                <a:gs pos="12000">
                  <a:srgbClr val="E6D78A"/>
                </a:gs>
                <a:gs pos="30000">
                  <a:srgbClr val="C7AC4C"/>
                </a:gs>
                <a:gs pos="45000">
                  <a:srgbClr val="E6D78A"/>
                </a:gs>
                <a:gs pos="77000">
                  <a:srgbClr val="C7AC4C"/>
                </a:gs>
                <a:gs pos="100000">
                  <a:srgbClr val="E6DCAC"/>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34411" y="1078455"/>
            <a:ext cx="4518723" cy="31335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845602" y="265020"/>
            <a:ext cx="3240360" cy="523220"/>
          </a:xfrm>
          <a:prstGeom prst="rect">
            <a:avLst/>
          </a:prstGeom>
          <a:noFill/>
        </p:spPr>
        <p:txBody>
          <a:bodyPr wrap="square" rtlCol="0">
            <a:spAutoFit/>
          </a:bodyPr>
          <a:lstStyle/>
          <a:p>
            <a:r>
              <a:rPr lang="en-GB" sz="2800" dirty="0" smtClean="0"/>
              <a:t>RETAIL UNIT TO LET </a:t>
            </a:r>
          </a:p>
        </p:txBody>
      </p:sp>
      <p:sp>
        <p:nvSpPr>
          <p:cNvPr id="8" name="Rectangle 7"/>
          <p:cNvSpPr/>
          <p:nvPr/>
        </p:nvSpPr>
        <p:spPr>
          <a:xfrm>
            <a:off x="4679624" y="1033595"/>
            <a:ext cx="2088233" cy="459051"/>
          </a:xfrm>
          <a:prstGeom prst="rect">
            <a:avLst/>
          </a:prstGeom>
          <a:gradFill flip="none" rotWithShape="1">
            <a:gsLst>
              <a:gs pos="0">
                <a:srgbClr val="E6DCAC"/>
              </a:gs>
              <a:gs pos="12000">
                <a:srgbClr val="E6D78A"/>
              </a:gs>
              <a:gs pos="30000">
                <a:srgbClr val="C7AC4C"/>
              </a:gs>
              <a:gs pos="45000">
                <a:srgbClr val="E6D78A"/>
              </a:gs>
              <a:gs pos="77000">
                <a:srgbClr val="C7AC4C"/>
              </a:gs>
              <a:gs pos="100000">
                <a:srgbClr val="E6DCAC"/>
              </a:gs>
            </a:gsLst>
            <a:lin ang="0" scaled="1"/>
            <a:tileRect/>
          </a:gradFill>
          <a:ln>
            <a:gradFill>
              <a:gsLst>
                <a:gs pos="0">
                  <a:srgbClr val="E6DCAC"/>
                </a:gs>
                <a:gs pos="12000">
                  <a:srgbClr val="E6D78A"/>
                </a:gs>
                <a:gs pos="30000">
                  <a:srgbClr val="C7AC4C"/>
                </a:gs>
                <a:gs pos="45000">
                  <a:srgbClr val="E6D78A"/>
                </a:gs>
                <a:gs pos="77000">
                  <a:srgbClr val="C7AC4C"/>
                </a:gs>
                <a:gs pos="100000">
                  <a:srgbClr val="E6DCAC"/>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p:cNvSpPr txBox="1"/>
          <p:nvPr/>
        </p:nvSpPr>
        <p:spPr>
          <a:xfrm>
            <a:off x="5255679" y="1078454"/>
            <a:ext cx="883139" cy="369332"/>
          </a:xfrm>
          <a:prstGeom prst="rect">
            <a:avLst/>
          </a:prstGeom>
          <a:noFill/>
        </p:spPr>
        <p:txBody>
          <a:bodyPr wrap="square" rtlCol="0">
            <a:spAutoFit/>
          </a:bodyPr>
          <a:lstStyle/>
          <a:p>
            <a:r>
              <a:rPr lang="en-GB" b="1" dirty="0" smtClean="0"/>
              <a:t>RETAIL</a:t>
            </a:r>
            <a:endParaRPr lang="en-GB" b="1" dirty="0"/>
          </a:p>
        </p:txBody>
      </p:sp>
      <p:pic>
        <p:nvPicPr>
          <p:cNvPr id="102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72959" y="265020"/>
            <a:ext cx="1848578" cy="5989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Rectangle 8"/>
          <p:cNvSpPr/>
          <p:nvPr/>
        </p:nvSpPr>
        <p:spPr>
          <a:xfrm>
            <a:off x="116632" y="4392847"/>
            <a:ext cx="4662741" cy="861774"/>
          </a:xfrm>
          <a:prstGeom prst="rect">
            <a:avLst/>
          </a:prstGeom>
        </p:spPr>
        <p:txBody>
          <a:bodyPr wrap="square">
            <a:spAutoFit/>
          </a:bodyPr>
          <a:lstStyle/>
          <a:p>
            <a:r>
              <a:rPr lang="en-GB" sz="1000" b="1" dirty="0">
                <a:solidFill>
                  <a:schemeClr val="tx1">
                    <a:lumMod val="65000"/>
                    <a:lumOff val="35000"/>
                  </a:schemeClr>
                </a:solidFill>
              </a:rPr>
              <a:t>ACCOMMODATION</a:t>
            </a:r>
            <a:endParaRPr lang="en-GB" sz="1000" dirty="0">
              <a:solidFill>
                <a:schemeClr val="tx1">
                  <a:lumMod val="65000"/>
                  <a:lumOff val="35000"/>
                </a:schemeClr>
              </a:solidFill>
            </a:endParaRPr>
          </a:p>
          <a:p>
            <a:r>
              <a:rPr lang="en-GB" sz="1000" dirty="0"/>
              <a:t>The property is arranged over ground, first and second floor and offers the </a:t>
            </a:r>
            <a:endParaRPr lang="en-GB" sz="1000" dirty="0" smtClean="0"/>
          </a:p>
          <a:p>
            <a:r>
              <a:rPr lang="en-GB" sz="1000" dirty="0" smtClean="0"/>
              <a:t>following </a:t>
            </a:r>
            <a:r>
              <a:rPr lang="en-GB" sz="1000" dirty="0"/>
              <a:t>approximate dimensions and net internal floor areas:</a:t>
            </a:r>
          </a:p>
          <a:p>
            <a:r>
              <a:rPr lang="en-GB" sz="1000" dirty="0"/>
              <a:t> </a:t>
            </a:r>
          </a:p>
          <a:p>
            <a:r>
              <a:rPr lang="en-GB" sz="1000" b="1" dirty="0" smtClean="0"/>
              <a:t>GROUND FLOOR SALES                                  85 </a:t>
            </a:r>
            <a:r>
              <a:rPr lang="en-GB" sz="1000" b="1" dirty="0" err="1" smtClean="0"/>
              <a:t>sq</a:t>
            </a:r>
            <a:r>
              <a:rPr lang="en-GB" sz="1000" b="1" dirty="0" smtClean="0"/>
              <a:t> m                       (</a:t>
            </a:r>
            <a:r>
              <a:rPr lang="en-GB" sz="1000" b="1" dirty="0" smtClean="0"/>
              <a:t>915 </a:t>
            </a:r>
            <a:r>
              <a:rPr lang="en-GB" sz="1000" b="1" dirty="0" err="1" smtClean="0"/>
              <a:t>sq</a:t>
            </a:r>
            <a:r>
              <a:rPr lang="en-GB" sz="1000" b="1" dirty="0" smtClean="0"/>
              <a:t> </a:t>
            </a:r>
            <a:r>
              <a:rPr lang="en-GB" sz="1000" b="1" dirty="0" err="1" smtClean="0"/>
              <a:t>ft</a:t>
            </a:r>
            <a:r>
              <a:rPr lang="en-GB" sz="1000" b="1" dirty="0" smtClean="0"/>
              <a:t>)</a:t>
            </a:r>
            <a:endParaRPr lang="en-GB" sz="1000" dirty="0"/>
          </a:p>
        </p:txBody>
      </p:sp>
      <p:sp>
        <p:nvSpPr>
          <p:cNvPr id="10" name="Rectangle 9"/>
          <p:cNvSpPr/>
          <p:nvPr/>
        </p:nvSpPr>
        <p:spPr>
          <a:xfrm>
            <a:off x="134411" y="5366122"/>
            <a:ext cx="4734797" cy="3016210"/>
          </a:xfrm>
          <a:prstGeom prst="rect">
            <a:avLst/>
          </a:prstGeom>
        </p:spPr>
        <p:txBody>
          <a:bodyPr wrap="square">
            <a:spAutoFit/>
          </a:bodyPr>
          <a:lstStyle/>
          <a:p>
            <a:r>
              <a:rPr lang="en-GB" sz="1000" b="1" dirty="0">
                <a:solidFill>
                  <a:schemeClr val="tx1">
                    <a:lumMod val="65000"/>
                    <a:lumOff val="35000"/>
                  </a:schemeClr>
                </a:solidFill>
              </a:rPr>
              <a:t>TENURE</a:t>
            </a:r>
            <a:endParaRPr lang="en-GB" sz="1000" dirty="0">
              <a:solidFill>
                <a:schemeClr val="tx1">
                  <a:lumMod val="65000"/>
                  <a:lumOff val="35000"/>
                </a:schemeClr>
              </a:solidFill>
            </a:endParaRPr>
          </a:p>
          <a:p>
            <a:r>
              <a:rPr lang="en-GB" sz="1000" dirty="0"/>
              <a:t>The property is available by way of a new full repairing and insuring lease for a</a:t>
            </a:r>
          </a:p>
          <a:p>
            <a:r>
              <a:rPr lang="en-GB" sz="1000" dirty="0"/>
              <a:t>term of years to be agreed at a quoting rental of </a:t>
            </a:r>
            <a:r>
              <a:rPr lang="en-GB" sz="1000" b="1" dirty="0" smtClean="0"/>
              <a:t>£</a:t>
            </a:r>
            <a:r>
              <a:rPr lang="en-GB" sz="1000" b="1" dirty="0" smtClean="0"/>
              <a:t>30,000</a:t>
            </a:r>
            <a:r>
              <a:rPr lang="en-GB" sz="1000" b="1" dirty="0" smtClean="0"/>
              <a:t> </a:t>
            </a:r>
            <a:r>
              <a:rPr lang="en-GB" sz="1000" b="1" dirty="0"/>
              <a:t>per annum</a:t>
            </a:r>
            <a:r>
              <a:rPr lang="en-GB" sz="1000" dirty="0"/>
              <a:t> exclusive of business rates and VAT.</a:t>
            </a:r>
          </a:p>
          <a:p>
            <a:r>
              <a:rPr lang="en-GB" sz="1000" dirty="0"/>
              <a:t> </a:t>
            </a:r>
          </a:p>
          <a:p>
            <a:r>
              <a:rPr lang="en-GB" sz="1000" b="1" dirty="0">
                <a:solidFill>
                  <a:schemeClr val="tx1">
                    <a:lumMod val="65000"/>
                    <a:lumOff val="35000"/>
                  </a:schemeClr>
                </a:solidFill>
              </a:rPr>
              <a:t>RATING INFORMATION</a:t>
            </a:r>
            <a:endParaRPr lang="en-GB" sz="1000" dirty="0">
              <a:solidFill>
                <a:schemeClr val="tx1">
                  <a:lumMod val="65000"/>
                  <a:lumOff val="35000"/>
                </a:schemeClr>
              </a:solidFill>
            </a:endParaRPr>
          </a:p>
          <a:p>
            <a:r>
              <a:rPr lang="en-GB" sz="1000" dirty="0"/>
              <a:t>We have been advised by the local rating authority that the current rating</a:t>
            </a:r>
          </a:p>
          <a:p>
            <a:r>
              <a:rPr lang="en-GB" sz="1000" dirty="0"/>
              <a:t>assessment is as follows:</a:t>
            </a:r>
          </a:p>
          <a:p>
            <a:r>
              <a:rPr lang="en-GB" sz="1000" dirty="0"/>
              <a:t> </a:t>
            </a:r>
          </a:p>
          <a:p>
            <a:r>
              <a:rPr lang="en-GB" sz="1000" b="1" dirty="0"/>
              <a:t>RATEABLE VALUE </a:t>
            </a:r>
            <a:r>
              <a:rPr lang="en-GB" sz="1000" b="1" dirty="0" smtClean="0"/>
              <a:t>£</a:t>
            </a:r>
            <a:r>
              <a:rPr lang="en-GB" sz="1000" b="1" dirty="0" smtClean="0"/>
              <a:t>21,250</a:t>
            </a:r>
            <a:endParaRPr lang="en-GB" sz="1000" dirty="0"/>
          </a:p>
          <a:p>
            <a:r>
              <a:rPr lang="en-GB" sz="1000" b="1" dirty="0"/>
              <a:t>RATES PAYABLE </a:t>
            </a:r>
            <a:r>
              <a:rPr lang="en-GB" sz="1000" b="1" dirty="0" smtClean="0"/>
              <a:t>£</a:t>
            </a:r>
            <a:r>
              <a:rPr lang="en-GB" sz="1000" b="1" dirty="0" smtClean="0"/>
              <a:t>10,477</a:t>
            </a:r>
            <a:endParaRPr lang="en-GB" sz="1000" dirty="0"/>
          </a:p>
          <a:p>
            <a:r>
              <a:rPr lang="en-GB" sz="1000" dirty="0"/>
              <a:t> </a:t>
            </a:r>
          </a:p>
          <a:p>
            <a:r>
              <a:rPr lang="en-GB" sz="1000" dirty="0"/>
              <a:t>We recommend that interested parties make their own enquiries with the local</a:t>
            </a:r>
          </a:p>
          <a:p>
            <a:r>
              <a:rPr lang="en-GB" sz="1000" dirty="0"/>
              <a:t>rating authority to verify these figures.</a:t>
            </a:r>
          </a:p>
          <a:p>
            <a:r>
              <a:rPr lang="en-GB" sz="1000" dirty="0"/>
              <a:t> </a:t>
            </a:r>
          </a:p>
          <a:p>
            <a:r>
              <a:rPr lang="en-GB" sz="1000" b="1" dirty="0">
                <a:solidFill>
                  <a:schemeClr val="tx1">
                    <a:lumMod val="65000"/>
                    <a:lumOff val="35000"/>
                  </a:schemeClr>
                </a:solidFill>
              </a:rPr>
              <a:t>LEGAL COSTS</a:t>
            </a:r>
            <a:endParaRPr lang="en-GB" sz="1000" dirty="0">
              <a:solidFill>
                <a:schemeClr val="tx1">
                  <a:lumMod val="65000"/>
                  <a:lumOff val="35000"/>
                </a:schemeClr>
              </a:solidFill>
            </a:endParaRPr>
          </a:p>
          <a:p>
            <a:r>
              <a:rPr lang="en-GB" sz="1000" dirty="0"/>
              <a:t>Each party is to be responsible for their own legal costs incurred in this transaction.</a:t>
            </a:r>
          </a:p>
          <a:p>
            <a:r>
              <a:rPr lang="en-GB" sz="1000" dirty="0"/>
              <a:t> </a:t>
            </a:r>
          </a:p>
          <a:p>
            <a:r>
              <a:rPr lang="en-GB" sz="1000" dirty="0"/>
              <a:t>EPC available upon request</a:t>
            </a:r>
          </a:p>
        </p:txBody>
      </p:sp>
      <p:sp>
        <p:nvSpPr>
          <p:cNvPr id="12" name="Rectangle 11"/>
          <p:cNvSpPr/>
          <p:nvPr/>
        </p:nvSpPr>
        <p:spPr>
          <a:xfrm>
            <a:off x="4594815" y="3059832"/>
            <a:ext cx="2204865" cy="3016210"/>
          </a:xfrm>
          <a:prstGeom prst="rect">
            <a:avLst/>
          </a:prstGeom>
        </p:spPr>
        <p:txBody>
          <a:bodyPr wrap="square">
            <a:spAutoFit/>
          </a:bodyPr>
          <a:lstStyle/>
          <a:p>
            <a:r>
              <a:rPr lang="en-GB" sz="1000" b="1" dirty="0" smtClean="0">
                <a:solidFill>
                  <a:schemeClr val="bg1"/>
                </a:solidFill>
              </a:rPr>
              <a:t>LOCATION</a:t>
            </a:r>
          </a:p>
          <a:p>
            <a:r>
              <a:rPr lang="en-GB" sz="1000" b="1" dirty="0" smtClean="0">
                <a:solidFill>
                  <a:schemeClr val="bg1"/>
                </a:solidFill>
              </a:rPr>
              <a:t>Sheldon is a large suburb of Birmingham. The subject premises are currently located fronting the main A45 Coventry Road, a major arterial route into Birmingham City Centre from Coventry and Birmingham Airport.</a:t>
            </a:r>
          </a:p>
          <a:p>
            <a:endParaRPr lang="en-GB" sz="1000" b="1" dirty="0">
              <a:solidFill>
                <a:schemeClr val="bg1"/>
              </a:solidFill>
            </a:endParaRPr>
          </a:p>
          <a:p>
            <a:r>
              <a:rPr lang="en-GB" sz="1000" b="1" dirty="0" smtClean="0">
                <a:solidFill>
                  <a:schemeClr val="bg1"/>
                </a:solidFill>
              </a:rPr>
              <a:t>The subject property occupies a prominent location within the busy Wells Green Shopping Centre, opposite the car park to the scheme. The property sits adjacent to Sheldon Newsagent and Loans2Go. Other nearby retailers include Lloyds Pharmacy, Iceland, Store Twenty One, </a:t>
            </a:r>
            <a:r>
              <a:rPr lang="en-GB" sz="1000" b="1" dirty="0" err="1" smtClean="0">
                <a:solidFill>
                  <a:schemeClr val="bg1"/>
                </a:solidFill>
              </a:rPr>
              <a:t>Scrivens</a:t>
            </a:r>
            <a:r>
              <a:rPr lang="en-GB" sz="1000" b="1" dirty="0" smtClean="0">
                <a:solidFill>
                  <a:schemeClr val="bg1"/>
                </a:solidFill>
              </a:rPr>
              <a:t>  Opticians, Thomson Travel and Coventry Building Society</a:t>
            </a:r>
            <a:r>
              <a:rPr lang="en-GB" sz="1000" b="1" dirty="0">
                <a:solidFill>
                  <a:schemeClr val="bg1"/>
                </a:solidFill>
              </a:rPr>
              <a:t>.</a:t>
            </a:r>
          </a:p>
        </p:txBody>
      </p:sp>
      <p:sp>
        <p:nvSpPr>
          <p:cNvPr id="13" name="Rectangle 12"/>
          <p:cNvSpPr/>
          <p:nvPr/>
        </p:nvSpPr>
        <p:spPr>
          <a:xfrm>
            <a:off x="4653135" y="6366396"/>
            <a:ext cx="2088233" cy="1015663"/>
          </a:xfrm>
          <a:prstGeom prst="rect">
            <a:avLst/>
          </a:prstGeom>
        </p:spPr>
        <p:txBody>
          <a:bodyPr wrap="square">
            <a:spAutoFit/>
          </a:bodyPr>
          <a:lstStyle/>
          <a:p>
            <a:r>
              <a:rPr lang="en-GB" sz="1000" b="1" dirty="0">
                <a:solidFill>
                  <a:schemeClr val="bg1"/>
                </a:solidFill>
              </a:rPr>
              <a:t>VIEWING</a:t>
            </a:r>
            <a:endParaRPr lang="en-GB" sz="1000" dirty="0">
              <a:solidFill>
                <a:schemeClr val="bg1"/>
              </a:solidFill>
            </a:endParaRPr>
          </a:p>
          <a:p>
            <a:r>
              <a:rPr lang="en-GB" sz="1000" dirty="0">
                <a:solidFill>
                  <a:schemeClr val="bg1"/>
                </a:solidFill>
              </a:rPr>
              <a:t>By arrangement via Robertson</a:t>
            </a:r>
          </a:p>
          <a:p>
            <a:r>
              <a:rPr lang="en-GB" sz="1000" dirty="0">
                <a:solidFill>
                  <a:schemeClr val="bg1"/>
                </a:solidFill>
              </a:rPr>
              <a:t>Brown Ltd.</a:t>
            </a:r>
          </a:p>
          <a:p>
            <a:r>
              <a:rPr lang="en-GB" sz="1000" dirty="0">
                <a:solidFill>
                  <a:schemeClr val="bg1"/>
                </a:solidFill>
              </a:rPr>
              <a:t>Dominic Brown</a:t>
            </a:r>
          </a:p>
          <a:p>
            <a:r>
              <a:rPr lang="en-GB" sz="1000" dirty="0">
                <a:solidFill>
                  <a:schemeClr val="bg1"/>
                </a:solidFill>
              </a:rPr>
              <a:t>0121 503 2132</a:t>
            </a:r>
          </a:p>
          <a:p>
            <a:r>
              <a:rPr lang="en-GB" sz="1000" dirty="0" smtClean="0">
                <a:solidFill>
                  <a:schemeClr val="bg1"/>
                </a:solidFill>
              </a:rPr>
              <a:t>dominic@robertsonbrownuk.com</a:t>
            </a:r>
            <a:endParaRPr lang="en-GB" sz="1000" dirty="0">
              <a:solidFill>
                <a:schemeClr val="bg1"/>
              </a:solidFill>
            </a:endParaRPr>
          </a:p>
        </p:txBody>
      </p:sp>
      <p:pic>
        <p:nvPicPr>
          <p:cNvPr id="18"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72960" y="8244408"/>
            <a:ext cx="1848578" cy="5989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4716254" y="1492646"/>
            <a:ext cx="1961994" cy="830997"/>
          </a:xfrm>
          <a:prstGeom prst="rect">
            <a:avLst/>
          </a:prstGeom>
          <a:noFill/>
        </p:spPr>
        <p:txBody>
          <a:bodyPr wrap="square" rtlCol="0">
            <a:spAutoFit/>
          </a:bodyPr>
          <a:lstStyle/>
          <a:p>
            <a:r>
              <a:rPr lang="en-GB" b="1" dirty="0" smtClean="0">
                <a:solidFill>
                  <a:schemeClr val="bg1"/>
                </a:solidFill>
              </a:rPr>
              <a:t>Sheldon</a:t>
            </a:r>
          </a:p>
          <a:p>
            <a:r>
              <a:rPr lang="en-GB" sz="1200" dirty="0" smtClean="0">
                <a:solidFill>
                  <a:schemeClr val="bg1"/>
                </a:solidFill>
              </a:rPr>
              <a:t>2160 Wells Shopping Centre</a:t>
            </a:r>
          </a:p>
          <a:p>
            <a:r>
              <a:rPr lang="en-GB" sz="1200" dirty="0" smtClean="0">
                <a:solidFill>
                  <a:schemeClr val="bg1"/>
                </a:solidFill>
              </a:rPr>
              <a:t> </a:t>
            </a:r>
            <a:r>
              <a:rPr lang="en-GB" dirty="0" smtClean="0"/>
              <a:t>0</a:t>
            </a:r>
            <a:endParaRPr lang="en-GB" dirty="0"/>
          </a:p>
        </p:txBody>
      </p:sp>
    </p:spTree>
    <p:extLst>
      <p:ext uri="{BB962C8B-B14F-4D97-AF65-F5344CB8AC3E}">
        <p14:creationId xmlns:p14="http://schemas.microsoft.com/office/powerpoint/2010/main" val="27636314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6632" y="179512"/>
            <a:ext cx="6624736" cy="1125125"/>
          </a:xfrm>
          <a:prstGeom prst="rect">
            <a:avLst/>
          </a:prstGeom>
          <a:gradFill flip="none" rotWithShape="1">
            <a:gsLst>
              <a:gs pos="0">
                <a:srgbClr val="E6DCAC"/>
              </a:gs>
              <a:gs pos="12000">
                <a:srgbClr val="E6D78A"/>
              </a:gs>
              <a:gs pos="30000">
                <a:srgbClr val="C7AC4C"/>
              </a:gs>
              <a:gs pos="45000">
                <a:srgbClr val="E6D78A"/>
              </a:gs>
              <a:gs pos="77000">
                <a:srgbClr val="C7AC4C"/>
              </a:gs>
              <a:gs pos="100000">
                <a:srgbClr val="E6DCAC"/>
              </a:gs>
            </a:gsLst>
            <a:lin ang="0" scaled="1"/>
            <a:tileRect/>
          </a:gradFill>
          <a:ln>
            <a:gradFill>
              <a:gsLst>
                <a:gs pos="0">
                  <a:srgbClr val="E6DCAC"/>
                </a:gs>
                <a:gs pos="12000">
                  <a:srgbClr val="E6D78A"/>
                </a:gs>
                <a:gs pos="30000">
                  <a:srgbClr val="C7AC4C"/>
                </a:gs>
                <a:gs pos="45000">
                  <a:srgbClr val="E6D78A"/>
                </a:gs>
                <a:gs pos="77000">
                  <a:srgbClr val="C7AC4C"/>
                </a:gs>
                <a:gs pos="100000">
                  <a:srgbClr val="E6DCAC"/>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p:cNvSpPr txBox="1"/>
          <p:nvPr/>
        </p:nvSpPr>
        <p:spPr>
          <a:xfrm>
            <a:off x="224644" y="480464"/>
            <a:ext cx="6408712" cy="523220"/>
          </a:xfrm>
          <a:prstGeom prst="rect">
            <a:avLst/>
          </a:prstGeom>
          <a:noFill/>
        </p:spPr>
        <p:txBody>
          <a:bodyPr wrap="square" rtlCol="0">
            <a:spAutoFit/>
          </a:bodyPr>
          <a:lstStyle/>
          <a:p>
            <a:r>
              <a:rPr lang="en-GB" sz="2800" dirty="0" smtClean="0"/>
              <a:t>2160 Wells Shopping Centre</a:t>
            </a:r>
            <a:endParaRPr lang="en-GB" sz="2800"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16632" y="1304636"/>
            <a:ext cx="6624736" cy="53555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6632" y="7020272"/>
            <a:ext cx="6765925" cy="1379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575305" y="8399809"/>
            <a:ext cx="1848578" cy="5989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118669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122</TotalTime>
  <Words>185</Words>
  <Application>Microsoft Office PowerPoint</Application>
  <PresentationFormat>On-screen Show (4:3)</PresentationFormat>
  <Paragraphs>39</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PowerPoint Presentation</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Robertson Brown</dc:creator>
  <cp:lastModifiedBy>Robertson Brown</cp:lastModifiedBy>
  <cp:revision>9</cp:revision>
  <cp:lastPrinted>2014-06-19T10:32:56Z</cp:lastPrinted>
  <dcterms:created xsi:type="dcterms:W3CDTF">2014-06-19T10:09:39Z</dcterms:created>
  <dcterms:modified xsi:type="dcterms:W3CDTF">2015-09-01T12:30:42Z</dcterms:modified>
</cp:coreProperties>
</file>